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340" r:id="rId2"/>
    <p:sldId id="292" r:id="rId3"/>
    <p:sldId id="331" r:id="rId4"/>
    <p:sldId id="325" r:id="rId5"/>
    <p:sldId id="326" r:id="rId6"/>
    <p:sldId id="327" r:id="rId7"/>
    <p:sldId id="341" r:id="rId8"/>
    <p:sldId id="334" r:id="rId9"/>
    <p:sldId id="335" r:id="rId10"/>
    <p:sldId id="339" r:id="rId11"/>
    <p:sldId id="328" r:id="rId12"/>
    <p:sldId id="337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FFFF00"/>
    <a:srgbClr val="00FF00"/>
    <a:srgbClr val="FF99FF"/>
    <a:srgbClr val="CC3300"/>
    <a:srgbClr val="003300"/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55" autoAdjust="0"/>
    <p:restoredTop sz="94660"/>
  </p:normalViewPr>
  <p:slideViewPr>
    <p:cSldViewPr>
      <p:cViewPr>
        <p:scale>
          <a:sx n="58" d="100"/>
          <a:sy n="58" d="100"/>
        </p:scale>
        <p:origin x="-94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NI-Times" pitchFamily="2" charset="0"/>
              </a:defRPr>
            </a:lvl1pPr>
          </a:lstStyle>
          <a:p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NI-Times" pitchFamily="2" charset="0"/>
              </a:defRPr>
            </a:lvl1pPr>
          </a:lstStyle>
          <a:p>
            <a:fld id="{5124F14C-D84C-47DE-A3F7-34052793C125}" type="datetimeFigureOut">
              <a:rPr lang="en-US"/>
              <a:pPr/>
              <a:t>1/19/2016</a:t>
            </a:fld>
            <a:endParaRPr lang="en-US"/>
          </a:p>
        </p:txBody>
      </p:sp>
      <p:sp>
        <p:nvSpPr>
          <p:cNvPr id="409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NI-Times" pitchFamily="2" charset="0"/>
              </a:defRPr>
            </a:lvl1pPr>
          </a:lstStyle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NI-Times" pitchFamily="2" charset="0"/>
              </a:defRPr>
            </a:lvl1pPr>
          </a:lstStyle>
          <a:p>
            <a:fld id="{651483AA-12EB-4713-A237-A2DC54C62D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AC524-0952-440D-A669-A36107F336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920A26-1B52-447A-8C98-7F787C2B7F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6A451-8A4D-46E8-B899-3040AE4441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4C16FD-36EB-439A-AA70-6CA8F8366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98C07-74AC-4157-9C99-D8BFB5084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163FD-41D6-4FC3-8E93-2252DE2049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80AC5B-18AD-4F2C-B517-86BA5D990E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2C7A88-D811-456F-9E9B-A0E8FDEBA7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4636D-F183-4EBE-9E77-112069D479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0FFDA3-02E9-449E-9F3C-89427764C8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769D0-0FB4-4DE5-B68A-E4C840A694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42614-3023-4B73-956F-2660DB3FD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A704518-2CC6-4378-ABF3-7905EE3B67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743D2EE-3044-431A-A3FB-9B6E7134DC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gi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gi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981200"/>
            <a:ext cx="8839200" cy="424731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 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33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7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Tính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chất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giao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hoán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của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phép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cộng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8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r>
              <a:rPr lang="en-US" sz="28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endParaRPr lang="en-US" sz="28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Oval 2"/>
          <p:cNvSpPr>
            <a:spLocks noChangeArrowheads="1"/>
          </p:cNvSpPr>
          <p:nvPr/>
        </p:nvSpPr>
        <p:spPr bwMode="auto">
          <a:xfrm>
            <a:off x="2057400" y="381000"/>
            <a:ext cx="4953000" cy="11430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3333CC"/>
                </a:solidFill>
              </a:rPr>
              <a:t>Trò chơi: </a:t>
            </a:r>
            <a:r>
              <a:rPr lang="en-US" sz="2800" b="1">
                <a:solidFill>
                  <a:srgbClr val="FF3300"/>
                </a:solidFill>
              </a:rPr>
              <a:t>Thi Đoán Nhanh</a:t>
            </a:r>
            <a:endParaRPr lang="en-US" sz="1800">
              <a:latin typeface="Arial" charset="0"/>
            </a:endParaRPr>
          </a:p>
        </p:txBody>
      </p:sp>
      <p:pic>
        <p:nvPicPr>
          <p:cNvPr id="71683" name="Picture 3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352800"/>
            <a:ext cx="2273300" cy="2971800"/>
          </a:xfrm>
          <a:prstGeom prst="rect">
            <a:avLst/>
          </a:prstGeom>
          <a:noFill/>
        </p:spPr>
      </p:pic>
      <p:pic>
        <p:nvPicPr>
          <p:cNvPr id="71684" name="Picture 4" descr="Mous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657600"/>
            <a:ext cx="2481263" cy="2895600"/>
          </a:xfrm>
          <a:prstGeom prst="rect">
            <a:avLst/>
          </a:prstGeom>
          <a:noFill/>
        </p:spPr>
      </p:pic>
      <p:sp>
        <p:nvSpPr>
          <p:cNvPr id="71691" name="AutoShape 11"/>
          <p:cNvSpPr>
            <a:spLocks noChangeArrowheads="1"/>
          </p:cNvSpPr>
          <p:nvPr/>
        </p:nvSpPr>
        <p:spPr bwMode="auto">
          <a:xfrm>
            <a:off x="304800" y="1752600"/>
            <a:ext cx="5105400" cy="1143000"/>
          </a:xfrm>
          <a:prstGeom prst="wedgeEllipseCallout">
            <a:avLst>
              <a:gd name="adj1" fmla="val 2644"/>
              <a:gd name="adj2" fmla="val 14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2800" b="1"/>
              <a:t>0 + 25678 = . . . </a:t>
            </a:r>
          </a:p>
        </p:txBody>
      </p:sp>
      <p:sp>
        <p:nvSpPr>
          <p:cNvPr id="71692" name="AutoShape 12"/>
          <p:cNvSpPr>
            <a:spLocks noChangeArrowheads="1"/>
          </p:cNvSpPr>
          <p:nvPr/>
        </p:nvSpPr>
        <p:spPr bwMode="auto">
          <a:xfrm>
            <a:off x="2819400" y="1600200"/>
            <a:ext cx="2590800" cy="990600"/>
          </a:xfrm>
          <a:prstGeom prst="star5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</a:rPr>
              <a:t>25678</a:t>
            </a:r>
          </a:p>
        </p:txBody>
      </p:sp>
      <p:pic>
        <p:nvPicPr>
          <p:cNvPr id="71693" name="Picture 13" descr="67202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304800"/>
            <a:ext cx="1219200" cy="1219200"/>
          </a:xfrm>
          <a:prstGeom prst="rect">
            <a:avLst/>
          </a:prstGeom>
          <a:noFill/>
        </p:spPr>
      </p:pic>
      <p:graphicFrame>
        <p:nvGraphicFramePr>
          <p:cNvPr id="71694" name="Object 14"/>
          <p:cNvGraphicFramePr>
            <a:graphicFrameLocks noChangeAspect="1"/>
          </p:cNvGraphicFramePr>
          <p:nvPr>
            <p:ph/>
          </p:nvPr>
        </p:nvGraphicFramePr>
        <p:xfrm>
          <a:off x="7086600" y="0"/>
          <a:ext cx="1676400" cy="3216275"/>
        </p:xfrm>
        <a:graphic>
          <a:graphicData uri="http://schemas.openxmlformats.org/presentationml/2006/ole">
            <p:oleObj spid="_x0000_s71694" name="Clip" r:id="rId6" imgW="1676160" imgH="3216240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1" grpId="0" animBg="1"/>
      <p:bldP spid="7169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9" name="Oval 15"/>
          <p:cNvSpPr>
            <a:spLocks noChangeArrowheads="1"/>
          </p:cNvSpPr>
          <p:nvPr/>
        </p:nvSpPr>
        <p:spPr bwMode="auto">
          <a:xfrm>
            <a:off x="2057400" y="381000"/>
            <a:ext cx="4953000" cy="11430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3333CC"/>
                </a:solidFill>
              </a:rPr>
              <a:t>Trò chơi: </a:t>
            </a:r>
            <a:r>
              <a:rPr lang="en-US" sz="2800" b="1">
                <a:solidFill>
                  <a:srgbClr val="FF3300"/>
                </a:solidFill>
              </a:rPr>
              <a:t>Thi Đoán Nhanh</a:t>
            </a:r>
            <a:endParaRPr lang="en-US" sz="1800">
              <a:latin typeface="Arial" charset="0"/>
            </a:endParaRPr>
          </a:p>
        </p:txBody>
      </p:sp>
      <p:pic>
        <p:nvPicPr>
          <p:cNvPr id="57360" name="Picture 16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886200"/>
            <a:ext cx="2273300" cy="2971800"/>
          </a:xfrm>
          <a:prstGeom prst="rect">
            <a:avLst/>
          </a:prstGeom>
          <a:noFill/>
        </p:spPr>
      </p:pic>
      <p:pic>
        <p:nvPicPr>
          <p:cNvPr id="57361" name="Picture 17" descr="Mous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62738" y="3733800"/>
            <a:ext cx="2481262" cy="2895600"/>
          </a:xfrm>
          <a:prstGeom prst="rect">
            <a:avLst/>
          </a:prstGeom>
          <a:noFill/>
        </p:spPr>
      </p:pic>
      <p:graphicFrame>
        <p:nvGraphicFramePr>
          <p:cNvPr id="57368" name="Object 24"/>
          <p:cNvGraphicFramePr>
            <a:graphicFrameLocks noChangeAspect="1"/>
          </p:cNvGraphicFramePr>
          <p:nvPr>
            <p:ph/>
          </p:nvPr>
        </p:nvGraphicFramePr>
        <p:xfrm>
          <a:off x="7467600" y="228600"/>
          <a:ext cx="1676400" cy="3216275"/>
        </p:xfrm>
        <a:graphic>
          <a:graphicData uri="http://schemas.openxmlformats.org/presentationml/2006/ole">
            <p:oleObj spid="_x0000_s57368" name="Clip" r:id="rId5" imgW="1676160" imgH="3216240" progId="MS_ClipArt_Gallery.2">
              <p:embed/>
            </p:oleObj>
          </a:graphicData>
        </a:graphic>
      </p:graphicFrame>
      <p:pic>
        <p:nvPicPr>
          <p:cNvPr id="57371" name="Picture 27" descr="67202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304800"/>
            <a:ext cx="1219200" cy="1219200"/>
          </a:xfrm>
          <a:prstGeom prst="rect">
            <a:avLst/>
          </a:prstGeom>
          <a:noFill/>
        </p:spPr>
      </p:pic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1524000" y="2362200"/>
            <a:ext cx="2743200" cy="547688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/>
              <a:t>a)   4 + 2 148</a:t>
            </a:r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5181600" y="2286000"/>
            <a:ext cx="2895600" cy="547688"/>
          </a:xfrm>
          <a:prstGeom prst="rect">
            <a:avLst/>
          </a:prstGeom>
          <a:noFill/>
          <a:ln w="2857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 c)  10 287 + 5</a:t>
            </a:r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1752600" y="3962400"/>
            <a:ext cx="2743200" cy="547688"/>
          </a:xfrm>
          <a:prstGeom prst="rect">
            <a:avLst/>
          </a:prstGeom>
          <a:noFill/>
          <a:ln w="2857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latin typeface=".VnTime" pitchFamily="34" charset="0"/>
              </a:rPr>
              <a:t>b)   5 + 10 287</a:t>
            </a:r>
          </a:p>
        </p:txBody>
      </p:sp>
      <p:sp>
        <p:nvSpPr>
          <p:cNvPr id="57375" name="Text Box 31"/>
          <p:cNvSpPr txBox="1">
            <a:spLocks noChangeArrowheads="1"/>
          </p:cNvSpPr>
          <p:nvPr/>
        </p:nvSpPr>
        <p:spPr bwMode="auto">
          <a:xfrm>
            <a:off x="5410200" y="3886200"/>
            <a:ext cx="2971800" cy="547688"/>
          </a:xfrm>
          <a:prstGeom prst="rect">
            <a:avLst/>
          </a:prstGeom>
          <a:noFill/>
          <a:ln w="28575">
            <a:solidFill>
              <a:srgbClr val="3399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/>
              <a:t>d)  2 148 + 4</a:t>
            </a:r>
          </a:p>
        </p:txBody>
      </p:sp>
      <p:sp>
        <p:nvSpPr>
          <p:cNvPr id="57376" name="Line 32"/>
          <p:cNvSpPr>
            <a:spLocks noChangeShapeType="1"/>
          </p:cNvSpPr>
          <p:nvPr/>
        </p:nvSpPr>
        <p:spPr bwMode="auto">
          <a:xfrm>
            <a:off x="4267200" y="2971800"/>
            <a:ext cx="1295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7" name="Line 33"/>
          <p:cNvSpPr>
            <a:spLocks noChangeShapeType="1"/>
          </p:cNvSpPr>
          <p:nvPr/>
        </p:nvSpPr>
        <p:spPr bwMode="auto">
          <a:xfrm flipV="1">
            <a:off x="4267200" y="2819400"/>
            <a:ext cx="1295400" cy="1219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8" name="WordArt 34"/>
          <p:cNvSpPr>
            <a:spLocks noChangeArrowheads="1" noChangeShapeType="1" noTextEdit="1"/>
          </p:cNvSpPr>
          <p:nvPr/>
        </p:nvSpPr>
        <p:spPr bwMode="auto">
          <a:xfrm>
            <a:off x="1219200" y="1752600"/>
            <a:ext cx="4476750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al Narrow"/>
              </a:rPr>
              <a:t> * Nèi hai biÓu thøc cã gi¸ trÞ b»ng nhau: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7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5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72" grpId="0" animBg="1"/>
      <p:bldP spid="57373" grpId="0" animBg="1"/>
      <p:bldP spid="57374" grpId="0" animBg="1"/>
      <p:bldP spid="57375" grpId="0" animBg="1"/>
      <p:bldP spid="57376" grpId="0" animBg="1"/>
      <p:bldP spid="573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9" name="Oval 15"/>
          <p:cNvSpPr>
            <a:spLocks noChangeArrowheads="1"/>
          </p:cNvSpPr>
          <p:nvPr/>
        </p:nvSpPr>
        <p:spPr bwMode="auto">
          <a:xfrm>
            <a:off x="2057400" y="381000"/>
            <a:ext cx="4953000" cy="11430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3333CC"/>
                </a:solidFill>
              </a:rPr>
              <a:t>Trò chơi: </a:t>
            </a:r>
            <a:r>
              <a:rPr lang="en-US" sz="2800" b="1">
                <a:solidFill>
                  <a:srgbClr val="FF3300"/>
                </a:solidFill>
              </a:rPr>
              <a:t>Thi Đoán Nhanh</a:t>
            </a:r>
            <a:endParaRPr lang="en-US" sz="1800">
              <a:latin typeface="Arial" charset="0"/>
            </a:endParaRPr>
          </a:p>
        </p:txBody>
      </p:sp>
      <p:pic>
        <p:nvPicPr>
          <p:cNvPr id="67600" name="Picture 16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888" y="3429000"/>
            <a:ext cx="2157412" cy="2819400"/>
          </a:xfrm>
          <a:prstGeom prst="rect">
            <a:avLst/>
          </a:prstGeom>
          <a:noFill/>
        </p:spPr>
      </p:pic>
      <p:pic>
        <p:nvPicPr>
          <p:cNvPr id="67601" name="Picture 17" descr="Mous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62738" y="4495800"/>
            <a:ext cx="2481262" cy="2362200"/>
          </a:xfrm>
          <a:prstGeom prst="rect">
            <a:avLst/>
          </a:prstGeom>
          <a:noFill/>
        </p:spPr>
      </p:pic>
      <p:grpSp>
        <p:nvGrpSpPr>
          <p:cNvPr id="67605" name="Group 21"/>
          <p:cNvGrpSpPr>
            <a:grpSpLocks/>
          </p:cNvGrpSpPr>
          <p:nvPr/>
        </p:nvGrpSpPr>
        <p:grpSpPr bwMode="auto">
          <a:xfrm>
            <a:off x="5943600" y="4419600"/>
            <a:ext cx="1524000" cy="1219200"/>
            <a:chOff x="3744" y="2640"/>
            <a:chExt cx="1056" cy="912"/>
          </a:xfrm>
        </p:grpSpPr>
        <p:sp>
          <p:nvSpPr>
            <p:cNvPr id="67606" name="AutoShape 22"/>
            <p:cNvSpPr>
              <a:spLocks noChangeArrowheads="1"/>
            </p:cNvSpPr>
            <p:nvPr/>
          </p:nvSpPr>
          <p:spPr bwMode="auto">
            <a:xfrm>
              <a:off x="3744" y="2640"/>
              <a:ext cx="1056" cy="912"/>
            </a:xfrm>
            <a:prstGeom prst="irregularSeal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07" name="Text Box 23"/>
            <p:cNvSpPr txBox="1">
              <a:spLocks noChangeArrowheads="1"/>
            </p:cNvSpPr>
            <p:nvPr/>
          </p:nvSpPr>
          <p:spPr bwMode="auto">
            <a:xfrm>
              <a:off x="3840" y="2929"/>
              <a:ext cx="768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D60093"/>
                  </a:solidFill>
                </a:rPr>
                <a:t>   0</a:t>
              </a:r>
            </a:p>
          </p:txBody>
        </p:sp>
      </p:grpSp>
      <p:graphicFrame>
        <p:nvGraphicFramePr>
          <p:cNvPr id="67608" name="Object 24"/>
          <p:cNvGraphicFramePr>
            <a:graphicFrameLocks noChangeAspect="1"/>
          </p:cNvGraphicFramePr>
          <p:nvPr>
            <p:ph/>
          </p:nvPr>
        </p:nvGraphicFramePr>
        <p:xfrm>
          <a:off x="7239000" y="533400"/>
          <a:ext cx="1676400" cy="3216275"/>
        </p:xfrm>
        <a:graphic>
          <a:graphicData uri="http://schemas.openxmlformats.org/presentationml/2006/ole">
            <p:oleObj spid="_x0000_s67608" name="Clip" r:id="rId5" imgW="1676160" imgH="3216240" progId="MS_ClipArt_Gallery.2">
              <p:embed/>
            </p:oleObj>
          </a:graphicData>
        </a:graphic>
      </p:graphicFrame>
      <p:sp>
        <p:nvSpPr>
          <p:cNvPr id="67609" name="AutoShape 25"/>
          <p:cNvSpPr>
            <a:spLocks noChangeArrowheads="1"/>
          </p:cNvSpPr>
          <p:nvPr/>
        </p:nvSpPr>
        <p:spPr bwMode="auto">
          <a:xfrm>
            <a:off x="533400" y="2057400"/>
            <a:ext cx="5105400" cy="1143000"/>
          </a:xfrm>
          <a:prstGeom prst="wedgeEllipseCallout">
            <a:avLst>
              <a:gd name="adj1" fmla="val 2644"/>
              <a:gd name="adj2" fmla="val 14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2800" b="1"/>
              <a:t>a + b = . . . </a:t>
            </a:r>
          </a:p>
        </p:txBody>
      </p:sp>
      <p:sp>
        <p:nvSpPr>
          <p:cNvPr id="67610" name="AutoShape 26"/>
          <p:cNvSpPr>
            <a:spLocks noChangeArrowheads="1"/>
          </p:cNvSpPr>
          <p:nvPr/>
        </p:nvSpPr>
        <p:spPr bwMode="auto">
          <a:xfrm>
            <a:off x="5257800" y="4495800"/>
            <a:ext cx="2590800" cy="990600"/>
          </a:xfrm>
          <a:prstGeom prst="star5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</a:rPr>
              <a:t>b + a</a:t>
            </a:r>
          </a:p>
        </p:txBody>
      </p:sp>
      <p:pic>
        <p:nvPicPr>
          <p:cNvPr id="67611" name="Picture 27" descr="672026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304800"/>
            <a:ext cx="1219200" cy="1219200"/>
          </a:xfrm>
          <a:prstGeom prst="rect">
            <a:avLst/>
          </a:prstGeom>
          <a:noFill/>
        </p:spPr>
      </p:pic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2057400" y="3733800"/>
            <a:ext cx="6705600" cy="107632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b="1" i="1">
                <a:solidFill>
                  <a:srgbClr val="FF0000"/>
                </a:solidFill>
              </a:rPr>
              <a:t>* Khi đổi chỗ các số hạng trong một tổng thì tổng như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repeatCount="2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5087E-6 L -0.04166 -0.355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76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17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67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5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0.00926 L -0.30834 -0.3810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7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-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9" grpId="0" animBg="1"/>
      <p:bldP spid="67610" grpId="0" animBg="1"/>
      <p:bldP spid="67610" grpId="1" animBg="1"/>
      <p:bldP spid="6761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133600" y="1752600"/>
            <a:ext cx="518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400" b="1">
                <a:solidFill>
                  <a:srgbClr val="000099"/>
                </a:solidFill>
              </a:rPr>
              <a:t>Kiểm tra bài cũ: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04800" y="259080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/>
              <a:t>Bài 2.</a:t>
            </a:r>
            <a:r>
              <a:rPr lang="en-US" sz="2800" b="1"/>
              <a:t> a – b là biểu thức có chứa hai chữ. Tính giá trị của a – b nếu: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" y="40386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a) a = 32 và b = 20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4724400" y="40386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c) a = 18m và b = 10m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2"/>
      <p:bldP spid="4112" grpId="1"/>
      <p:bldP spid="41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TextBox 39958"/>
          <p:cNvSpPr txBox="1">
            <a:spLocks noChangeArrowheads="1"/>
          </p:cNvSpPr>
          <p:nvPr/>
        </p:nvSpPr>
        <p:spPr bwMode="auto">
          <a:xfrm>
            <a:off x="0" y="685800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u="sng">
                <a:solidFill>
                  <a:srgbClr val="0000FF"/>
                </a:solidFill>
                <a:latin typeface=".VnTimeH" pitchFamily="34" charset="0"/>
              </a:rPr>
              <a:t>T</a:t>
            </a:r>
            <a:r>
              <a:rPr lang="en-US" sz="2800" b="1" u="sng">
                <a:solidFill>
                  <a:srgbClr val="0000FF"/>
                </a:solidFill>
              </a:rPr>
              <a:t>oán: </a:t>
            </a:r>
            <a:endParaRPr lang="en-US" sz="2800" b="1" u="sng">
              <a:solidFill>
                <a:srgbClr val="0000FF"/>
              </a:solidFill>
              <a:latin typeface=".VnTimeH" pitchFamily="34" charset="0"/>
            </a:endParaRP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2133600" y="609600"/>
            <a:ext cx="678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</a:rPr>
              <a:t>Tính chất giao hoán của phép cộng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76200" y="1295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So sánh giá trị của hai biểu thức a + b và b + a trong bảng sau:</a:t>
            </a:r>
          </a:p>
        </p:txBody>
      </p:sp>
      <p:graphicFrame>
        <p:nvGraphicFramePr>
          <p:cNvPr id="54327" name="Group 55"/>
          <p:cNvGraphicFramePr>
            <a:graphicFrameLocks noGrp="1"/>
          </p:cNvGraphicFramePr>
          <p:nvPr>
            <p:ph type="tbl" idx="1"/>
          </p:nvPr>
        </p:nvGraphicFramePr>
        <p:xfrm>
          <a:off x="76200" y="1981200"/>
          <a:ext cx="9067800" cy="2925764"/>
        </p:xfrm>
        <a:graphic>
          <a:graphicData uri="http://schemas.openxmlformats.org/drawingml/2006/table">
            <a:tbl>
              <a:tblPr/>
              <a:tblGrid>
                <a:gridCol w="1143000"/>
                <a:gridCol w="2133600"/>
                <a:gridCol w="2590800"/>
                <a:gridCol w="32004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+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 + a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05" name="Text Box 33"/>
          <p:cNvSpPr txBox="1">
            <a:spLocks noChangeArrowheads="1"/>
          </p:cNvSpPr>
          <p:nvPr/>
        </p:nvSpPr>
        <p:spPr bwMode="auto">
          <a:xfrm>
            <a:off x="1371600" y="2057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20</a:t>
            </a:r>
          </a:p>
        </p:txBody>
      </p:sp>
      <p:sp>
        <p:nvSpPr>
          <p:cNvPr id="54306" name="Text Box 34"/>
          <p:cNvSpPr txBox="1">
            <a:spLocks noChangeArrowheads="1"/>
          </p:cNvSpPr>
          <p:nvPr/>
        </p:nvSpPr>
        <p:spPr bwMode="auto">
          <a:xfrm>
            <a:off x="3657600" y="2057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350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6096000" y="20574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1208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1323975" y="2819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30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3657600" y="275748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250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6096000" y="2743200"/>
            <a:ext cx="3048000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2764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1143000" y="358140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20 + 30</a:t>
            </a:r>
            <a:r>
              <a:rPr lang="en-US" sz="2800">
                <a:solidFill>
                  <a:srgbClr val="A50021"/>
                </a:solidFill>
              </a:rPr>
              <a:t> </a:t>
            </a:r>
            <a:r>
              <a:rPr lang="en-US" sz="2800"/>
              <a:t>= </a:t>
            </a:r>
            <a:r>
              <a:rPr lang="en-US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1147763" y="4281488"/>
            <a:ext cx="220503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/>
              <a:t>30 + 20 = </a:t>
            </a:r>
            <a:r>
              <a:rPr lang="en-US">
                <a:solidFill>
                  <a:srgbClr val="FF0000"/>
                </a:solidFill>
              </a:rPr>
              <a:t>50</a:t>
            </a:r>
          </a:p>
          <a:p>
            <a:pPr algn="ctr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3352800" y="3505200"/>
            <a:ext cx="274320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/>
              <a:t>350 + 250 = </a:t>
            </a:r>
            <a:r>
              <a:rPr lang="en-US">
                <a:solidFill>
                  <a:srgbClr val="FF0000"/>
                </a:solidFill>
              </a:rPr>
              <a:t>600</a:t>
            </a:r>
          </a:p>
          <a:p>
            <a:pPr eaLnBrk="1" hangingPunct="1">
              <a:spcBef>
                <a:spcPct val="20000"/>
              </a:spcBef>
            </a:pP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3429000" y="42672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/>
              <a:t>250 + 350 = </a:t>
            </a:r>
            <a:r>
              <a:rPr lang="en-US">
                <a:solidFill>
                  <a:srgbClr val="FF0000"/>
                </a:solidFill>
              </a:rPr>
              <a:t>600</a:t>
            </a:r>
          </a:p>
        </p:txBody>
      </p:sp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5943600" y="35814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/>
              <a:t>1208 + 2764 = </a:t>
            </a:r>
            <a:r>
              <a:rPr lang="en-US">
                <a:solidFill>
                  <a:srgbClr val="FF0000"/>
                </a:solidFill>
              </a:rPr>
              <a:t>3972</a:t>
            </a:r>
          </a:p>
        </p:txBody>
      </p:sp>
      <p:sp>
        <p:nvSpPr>
          <p:cNvPr id="54321" name="Text Box 49"/>
          <p:cNvSpPr txBox="1">
            <a:spLocks noChangeArrowheads="1"/>
          </p:cNvSpPr>
          <p:nvPr/>
        </p:nvSpPr>
        <p:spPr bwMode="auto">
          <a:xfrm>
            <a:off x="5957888" y="4267200"/>
            <a:ext cx="31861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/>
              <a:t>2764+ 1208 = </a:t>
            </a:r>
            <a:r>
              <a:rPr lang="en-US">
                <a:solidFill>
                  <a:srgbClr val="FF0000"/>
                </a:solidFill>
              </a:rPr>
              <a:t>3972</a:t>
            </a:r>
          </a:p>
        </p:txBody>
      </p:sp>
      <p:sp>
        <p:nvSpPr>
          <p:cNvPr id="54323" name="Text Box 51"/>
          <p:cNvSpPr txBox="1">
            <a:spLocks noChangeArrowheads="1"/>
          </p:cNvSpPr>
          <p:nvPr/>
        </p:nvSpPr>
        <p:spPr bwMode="auto">
          <a:xfrm>
            <a:off x="0" y="5029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Ta thấy giá trị của a + b và b + a luôn luôn bằng nhau, ta viết:</a:t>
            </a:r>
          </a:p>
        </p:txBody>
      </p:sp>
      <p:sp>
        <p:nvSpPr>
          <p:cNvPr id="54324" name="Text Box 52"/>
          <p:cNvSpPr txBox="1">
            <a:spLocks noChangeArrowheads="1"/>
          </p:cNvSpPr>
          <p:nvPr/>
        </p:nvSpPr>
        <p:spPr bwMode="auto">
          <a:xfrm>
            <a:off x="3276600" y="5562600"/>
            <a:ext cx="2438400" cy="528638"/>
          </a:xfrm>
          <a:prstGeom prst="rect">
            <a:avLst/>
          </a:prstGeom>
          <a:noFill/>
          <a:ln w="9525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en-US" sz="2800">
                <a:solidFill>
                  <a:srgbClr val="FF0000"/>
                </a:solidFill>
              </a:rPr>
              <a:t>a + b = b +.....</a:t>
            </a:r>
          </a:p>
        </p:txBody>
      </p:sp>
      <p:sp>
        <p:nvSpPr>
          <p:cNvPr id="54325" name="Text Box 53"/>
          <p:cNvSpPr txBox="1">
            <a:spLocks noChangeArrowheads="1"/>
          </p:cNvSpPr>
          <p:nvPr/>
        </p:nvSpPr>
        <p:spPr bwMode="auto">
          <a:xfrm>
            <a:off x="-152400" y="6110288"/>
            <a:ext cx="960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i="1">
                <a:solidFill>
                  <a:srgbClr val="FF3300"/>
                </a:solidFill>
              </a:rPr>
              <a:t> </a:t>
            </a:r>
            <a:r>
              <a:rPr lang="en-US" sz="2700" b="1" i="1">
                <a:solidFill>
                  <a:srgbClr val="FF3300"/>
                </a:solidFill>
              </a:rPr>
              <a:t>Khi đổi chỗ các số hạng trong một tổng thì tổng không thay đổi .</a:t>
            </a:r>
          </a:p>
        </p:txBody>
      </p:sp>
      <p:sp>
        <p:nvSpPr>
          <p:cNvPr id="54331" name="Text Box 59"/>
          <p:cNvSpPr txBox="1">
            <a:spLocks noChangeArrowheads="1"/>
          </p:cNvSpPr>
          <p:nvPr/>
        </p:nvSpPr>
        <p:spPr bwMode="auto">
          <a:xfrm>
            <a:off x="5029200" y="54864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43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11" grpId="0"/>
      <p:bldP spid="54313" grpId="0"/>
      <p:bldP spid="54315" grpId="0"/>
      <p:bldP spid="54317" grpId="0"/>
      <p:bldP spid="54319" grpId="0"/>
      <p:bldP spid="54321" grpId="0"/>
      <p:bldP spid="54323" grpId="0"/>
      <p:bldP spid="54324" grpId="0" animBg="1"/>
      <p:bldP spid="5432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1905000" y="22098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Nêu kết quả phép tính:</a:t>
            </a: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914400" y="2133600"/>
            <a:ext cx="990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0000FF"/>
                </a:solidFill>
              </a:rPr>
              <a:t>Bài 1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219200" y="3048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1600200" y="30480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/>
              <a:t>468 + 379 =  847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1600200" y="37338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/>
              <a:t>379 + 468 =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3495675" y="3686175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FF3300"/>
                </a:solidFill>
              </a:rPr>
              <a:t>847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4800600" y="3048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 b)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5257800" y="30480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6509 + 2876  =  9385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5257800" y="37338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2876 + 6509 =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7620000" y="36576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FF3300"/>
                </a:solidFill>
              </a:rPr>
              <a:t>9385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3429000" y="47386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3810000" y="4738688"/>
            <a:ext cx="335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4268 + 76  =  4344</a:t>
            </a: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3733800" y="55006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/>
              <a:t>76 + 4268  =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5791200" y="54244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FF3300"/>
                </a:solidFill>
              </a:rPr>
              <a:t>4344</a:t>
            </a:r>
          </a:p>
        </p:txBody>
      </p:sp>
      <p:sp>
        <p:nvSpPr>
          <p:cNvPr id="55318" name="Rectangle 22"/>
          <p:cNvSpPr>
            <a:spLocks noChangeArrowheads="1"/>
          </p:cNvSpPr>
          <p:nvPr/>
        </p:nvSpPr>
        <p:spPr bwMode="auto">
          <a:xfrm>
            <a:off x="1066800" y="1371600"/>
            <a:ext cx="1752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55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55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2" grpId="0" animBg="1"/>
      <p:bldP spid="55303" grpId="0"/>
      <p:bldP spid="55304" grpId="0"/>
      <p:bldP spid="55305" grpId="0"/>
      <p:bldP spid="55306" grpId="0"/>
      <p:bldP spid="55307" grpId="0"/>
      <p:bldP spid="55308" grpId="0"/>
      <p:bldP spid="55309" grpId="0"/>
      <p:bldP spid="55310" grpId="0"/>
      <p:bldP spid="55311" grpId="0"/>
      <p:bldP spid="55312" grpId="0"/>
      <p:bldP spid="55313" grpId="0"/>
      <p:bldP spid="553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905000" y="18288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Viết số hoặc chữ thích hợp vào chỗ chấm:</a:t>
            </a:r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762000" y="1828800"/>
            <a:ext cx="1066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0000FF"/>
                </a:solidFill>
              </a:rPr>
              <a:t>Bài 2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219200" y="30480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1600200" y="30480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48 + 12 =  12 + .</a:t>
            </a:r>
            <a:r>
              <a:rPr lang="en-US" sz="2800">
                <a:solidFill>
                  <a:schemeClr val="accent2"/>
                </a:solidFill>
              </a:rPr>
              <a:t> . .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3886200" y="30480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 48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1600200" y="38862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/>
              <a:t>65 + 297 = ..... + 65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3276600" y="385445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 297</a:t>
            </a: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1676400" y="4738688"/>
            <a:ext cx="320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. . .  + 89 =  89+ 177</a:t>
            </a: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1638300" y="47244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 177</a:t>
            </a: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5029200" y="29718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5410200" y="2971800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m + n =  n + . . .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7343775" y="2943225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 m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5410200" y="38100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</a:rPr>
              <a:t> </a:t>
            </a:r>
            <a:r>
              <a:rPr lang="en-US" sz="2800"/>
              <a:t>84 + 0 =  . . .+ 84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6919913" y="3781425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 0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486400" y="4724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a + 0 =  . . . +  a =</a:t>
            </a: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6781800" y="4691063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 0</a:t>
            </a:r>
          </a:p>
        </p:txBody>
      </p:sp>
      <p:sp>
        <p:nvSpPr>
          <p:cNvPr id="56342" name="Rectangle 22"/>
          <p:cNvSpPr>
            <a:spLocks noChangeArrowheads="1"/>
          </p:cNvSpPr>
          <p:nvPr/>
        </p:nvSpPr>
        <p:spPr bwMode="auto">
          <a:xfrm>
            <a:off x="8229600" y="48006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CC33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56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56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56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5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5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5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56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/>
      <p:bldP spid="56326" grpId="0" animBg="1"/>
      <p:bldP spid="56327" grpId="0"/>
      <p:bldP spid="56328" grpId="0"/>
      <p:bldP spid="56329" grpId="0"/>
      <p:bldP spid="56330" grpId="0"/>
      <p:bldP spid="56331" grpId="0"/>
      <p:bldP spid="56332" grpId="0"/>
      <p:bldP spid="56333" grpId="0"/>
      <p:bldP spid="56334" grpId="0"/>
      <p:bldP spid="56335" grpId="0"/>
      <p:bldP spid="56336" grpId="0"/>
      <p:bldP spid="56337" grpId="0"/>
      <p:bldP spid="56338" grpId="0"/>
      <p:bldP spid="56339" grpId="0" build="allAtOnce"/>
      <p:bldP spid="56340" grpId="0"/>
      <p:bldP spid="563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133600" y="1295400"/>
            <a:ext cx="1600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09800" y="12954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&gt;, &lt;, =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429000" y="12954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?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90600" y="1981200"/>
            <a:ext cx="67818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/>
            <a:endParaRPr lang="en-US"/>
          </a:p>
          <a:p>
            <a:pPr marL="342900" indent="-342900" eaLnBrk="1" hangingPunct="1"/>
            <a:r>
              <a:rPr lang="en-US"/>
              <a:t>      2975 + 4017 … 4017 + 3000</a:t>
            </a:r>
          </a:p>
          <a:p>
            <a:pPr marL="342900" indent="-342900" eaLnBrk="1" hangingPunct="1"/>
            <a:r>
              <a:rPr lang="en-US"/>
              <a:t>      2976 + 4017 … 4017 + 2900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524000" y="3657600"/>
            <a:ext cx="533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447800" y="3810000"/>
            <a:ext cx="57150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b, 8264 + 927 …. 927 + 8300</a:t>
            </a:r>
          </a:p>
          <a:p>
            <a:pPr eaLnBrk="1" hangingPunct="1">
              <a:spcBef>
                <a:spcPct val="50000"/>
              </a:spcBef>
            </a:pPr>
            <a:r>
              <a:rPr lang="en-US"/>
              <a:t>    8264 + 927 … 900 + 8264</a:t>
            </a:r>
          </a:p>
          <a:p>
            <a:pPr eaLnBrk="1" hangingPunct="1">
              <a:spcBef>
                <a:spcPct val="50000"/>
              </a:spcBef>
            </a:pPr>
            <a:r>
              <a:rPr lang="en-US"/>
              <a:t>    927 + 8264 … 8264 + 927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810000" y="20574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733800" y="2514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&lt;</a:t>
            </a: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86200" y="30480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&gt;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3886200" y="38100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&lt;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886200" y="44958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&gt;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3886200" y="5257800"/>
            <a:ext cx="38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16" name="Oval 18"/>
          <p:cNvSpPr>
            <a:spLocks noChangeArrowheads="1"/>
          </p:cNvSpPr>
          <p:nvPr/>
        </p:nvSpPr>
        <p:spPr bwMode="auto">
          <a:xfrm>
            <a:off x="838200" y="1219200"/>
            <a:ext cx="1066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chemeClr val="accent2"/>
                </a:solidFill>
              </a:rPr>
              <a:t>Bài 3</a:t>
            </a:r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4343400" y="29718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2971800" y="2895600"/>
            <a:ext cx="6858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1676400" y="24384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5562600" y="24384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23"/>
          <p:cNvSpPr>
            <a:spLocks noChangeShapeType="1"/>
          </p:cNvSpPr>
          <p:nvPr/>
        </p:nvSpPr>
        <p:spPr bwMode="auto">
          <a:xfrm>
            <a:off x="2895600" y="24384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4343400" y="24384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25"/>
          <p:cNvSpPr>
            <a:spLocks noChangeShapeType="1"/>
          </p:cNvSpPr>
          <p:nvPr/>
        </p:nvSpPr>
        <p:spPr bwMode="auto">
          <a:xfrm>
            <a:off x="3124200" y="43434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26"/>
          <p:cNvSpPr>
            <a:spLocks noChangeShapeType="1"/>
          </p:cNvSpPr>
          <p:nvPr/>
        </p:nvSpPr>
        <p:spPr bwMode="auto">
          <a:xfrm>
            <a:off x="4495800" y="4267200"/>
            <a:ext cx="609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27"/>
          <p:cNvSpPr>
            <a:spLocks noChangeShapeType="1"/>
          </p:cNvSpPr>
          <p:nvPr/>
        </p:nvSpPr>
        <p:spPr bwMode="auto">
          <a:xfrm>
            <a:off x="1905000" y="50292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28"/>
          <p:cNvSpPr>
            <a:spLocks noChangeShapeType="1"/>
          </p:cNvSpPr>
          <p:nvPr/>
        </p:nvSpPr>
        <p:spPr bwMode="auto">
          <a:xfrm>
            <a:off x="5486400" y="50292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29"/>
          <p:cNvSpPr>
            <a:spLocks noChangeShapeType="1"/>
          </p:cNvSpPr>
          <p:nvPr/>
        </p:nvSpPr>
        <p:spPr bwMode="auto">
          <a:xfrm>
            <a:off x="3048000" y="57912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>
            <a:off x="4419600" y="57912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33"/>
          <p:cNvSpPr>
            <a:spLocks noChangeShapeType="1"/>
          </p:cNvSpPr>
          <p:nvPr/>
        </p:nvSpPr>
        <p:spPr bwMode="auto">
          <a:xfrm>
            <a:off x="4343400" y="34290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>
            <a:off x="2971800" y="3429000"/>
            <a:ext cx="7620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1143000" y="1981200"/>
            <a:ext cx="6400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/>
              <a:t>a, 2975 + 4017 … 4017 + 2975</a:t>
            </a:r>
          </a:p>
          <a:p>
            <a:pPr eaLnBrk="1" hangingPunct="1">
              <a:spcBef>
                <a:spcPct val="50000"/>
              </a:spcBef>
            </a:pPr>
            <a:endParaRPr lang="en-US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28" name="Picture 16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352800"/>
            <a:ext cx="2273300" cy="2971800"/>
          </a:xfrm>
          <a:prstGeom prst="rect">
            <a:avLst/>
          </a:prstGeom>
          <a:noFill/>
        </p:spPr>
      </p:pic>
      <p:pic>
        <p:nvPicPr>
          <p:cNvPr id="64529" name="Picture 17" descr="Mous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3962400"/>
            <a:ext cx="2286000" cy="2667000"/>
          </a:xfrm>
          <a:prstGeom prst="rect">
            <a:avLst/>
          </a:prstGeom>
          <a:noFill/>
        </p:spPr>
      </p:pic>
      <p:grpSp>
        <p:nvGrpSpPr>
          <p:cNvPr id="64530" name="Group 18"/>
          <p:cNvGrpSpPr>
            <a:grpSpLocks/>
          </p:cNvGrpSpPr>
          <p:nvPr/>
        </p:nvGrpSpPr>
        <p:grpSpPr bwMode="auto">
          <a:xfrm>
            <a:off x="3276600" y="2057400"/>
            <a:ext cx="3657600" cy="1295400"/>
            <a:chOff x="2160" y="1200"/>
            <a:chExt cx="2352" cy="816"/>
          </a:xfrm>
        </p:grpSpPr>
        <p:sp>
          <p:nvSpPr>
            <p:cNvPr id="64531" name="AutoShape 19"/>
            <p:cNvSpPr>
              <a:spLocks noChangeArrowheads="1"/>
            </p:cNvSpPr>
            <p:nvPr/>
          </p:nvSpPr>
          <p:spPr bwMode="auto">
            <a:xfrm>
              <a:off x="2160" y="1200"/>
              <a:ext cx="2352" cy="816"/>
            </a:xfrm>
            <a:prstGeom prst="cloudCallout">
              <a:avLst>
                <a:gd name="adj1" fmla="val -59056"/>
                <a:gd name="adj2" fmla="val 1241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 sz="1800">
                <a:latin typeface="Arial" charset="0"/>
              </a:endParaRPr>
            </a:p>
          </p:txBody>
        </p:sp>
        <p:sp>
          <p:nvSpPr>
            <p:cNvPr id="64532" name="Text Box 20"/>
            <p:cNvSpPr txBox="1">
              <a:spLocks noChangeArrowheads="1"/>
            </p:cNvSpPr>
            <p:nvPr/>
          </p:nvSpPr>
          <p:spPr bwMode="auto">
            <a:xfrm>
              <a:off x="2448" y="1440"/>
              <a:ext cx="19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/>
                <a:t>65 + 56 = 56 + . . .</a:t>
              </a:r>
              <a:r>
                <a:rPr lang="en-US" sz="2800">
                  <a:solidFill>
                    <a:srgbClr val="A50021"/>
                  </a:solidFill>
                </a:rPr>
                <a:t> </a:t>
              </a:r>
            </a:p>
          </p:txBody>
        </p:sp>
      </p:grpSp>
      <p:grpSp>
        <p:nvGrpSpPr>
          <p:cNvPr id="64533" name="Group 21"/>
          <p:cNvGrpSpPr>
            <a:grpSpLocks/>
          </p:cNvGrpSpPr>
          <p:nvPr/>
        </p:nvGrpSpPr>
        <p:grpSpPr bwMode="auto">
          <a:xfrm>
            <a:off x="5943600" y="4419600"/>
            <a:ext cx="1524000" cy="1219200"/>
            <a:chOff x="3744" y="2640"/>
            <a:chExt cx="1056" cy="912"/>
          </a:xfrm>
        </p:grpSpPr>
        <p:sp>
          <p:nvSpPr>
            <p:cNvPr id="64534" name="AutoShape 22"/>
            <p:cNvSpPr>
              <a:spLocks noChangeArrowheads="1"/>
            </p:cNvSpPr>
            <p:nvPr/>
          </p:nvSpPr>
          <p:spPr bwMode="auto">
            <a:xfrm>
              <a:off x="3744" y="2640"/>
              <a:ext cx="1056" cy="912"/>
            </a:xfrm>
            <a:prstGeom prst="irregularSeal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5" name="Text Box 23"/>
            <p:cNvSpPr txBox="1">
              <a:spLocks noChangeArrowheads="1"/>
            </p:cNvSpPr>
            <p:nvPr/>
          </p:nvSpPr>
          <p:spPr bwMode="auto">
            <a:xfrm>
              <a:off x="3840" y="2929"/>
              <a:ext cx="768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D60093"/>
                  </a:solidFill>
                </a:rPr>
                <a:t>    65</a:t>
              </a:r>
            </a:p>
          </p:txBody>
        </p:sp>
      </p:grpSp>
      <p:sp>
        <p:nvSpPr>
          <p:cNvPr id="64537" name="AutoShape 25"/>
          <p:cNvSpPr>
            <a:spLocks noChangeArrowheads="1"/>
          </p:cNvSpPr>
          <p:nvPr/>
        </p:nvSpPr>
        <p:spPr bwMode="auto">
          <a:xfrm>
            <a:off x="1447800" y="2057400"/>
            <a:ext cx="3886200" cy="1143000"/>
          </a:xfrm>
          <a:prstGeom prst="wedgeEllipseCallout">
            <a:avLst>
              <a:gd name="adj1" fmla="val -12213"/>
              <a:gd name="adj2" fmla="val 14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2800" b="1"/>
              <a:t>m + n = . . . + n</a:t>
            </a:r>
          </a:p>
        </p:txBody>
      </p:sp>
      <p:sp>
        <p:nvSpPr>
          <p:cNvPr id="64538" name="AutoShape 26"/>
          <p:cNvSpPr>
            <a:spLocks noChangeArrowheads="1"/>
          </p:cNvSpPr>
          <p:nvPr/>
        </p:nvSpPr>
        <p:spPr bwMode="auto">
          <a:xfrm>
            <a:off x="5562600" y="4343400"/>
            <a:ext cx="1066800" cy="990600"/>
          </a:xfrm>
          <a:prstGeom prst="star5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</a:rPr>
              <a:t>m</a:t>
            </a:r>
          </a:p>
        </p:txBody>
      </p:sp>
      <p:pic>
        <p:nvPicPr>
          <p:cNvPr id="64539" name="Picture 27" descr="67202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304800"/>
            <a:ext cx="1219200" cy="1219200"/>
          </a:xfrm>
          <a:prstGeom prst="rect">
            <a:avLst/>
          </a:prstGeom>
          <a:noFill/>
        </p:spPr>
      </p:pic>
      <p:sp>
        <p:nvSpPr>
          <p:cNvPr id="64543" name="Oval 31"/>
          <p:cNvSpPr>
            <a:spLocks noChangeArrowheads="1"/>
          </p:cNvSpPr>
          <p:nvPr/>
        </p:nvSpPr>
        <p:spPr bwMode="auto">
          <a:xfrm>
            <a:off x="2057400" y="381000"/>
            <a:ext cx="4953000" cy="11430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3333CC"/>
                </a:solidFill>
              </a:rPr>
              <a:t>Trò chơi: </a:t>
            </a:r>
            <a:r>
              <a:rPr lang="en-US" sz="2800" b="1">
                <a:solidFill>
                  <a:srgbClr val="FF3300"/>
                </a:solidFill>
              </a:rPr>
              <a:t>Thi Đoán Nhanh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64544" name="Object 32"/>
          <p:cNvGraphicFramePr>
            <a:graphicFrameLocks noGrp="1" noChangeAspect="1"/>
          </p:cNvGraphicFramePr>
          <p:nvPr>
            <p:ph/>
          </p:nvPr>
        </p:nvGraphicFramePr>
        <p:xfrm>
          <a:off x="7162800" y="228600"/>
          <a:ext cx="1676400" cy="3216275"/>
        </p:xfrm>
        <a:graphic>
          <a:graphicData uri="http://schemas.openxmlformats.org/presentationml/2006/ole">
            <p:oleObj spid="_x0000_s64544" name="Clip" r:id="rId6" imgW="1676160" imgH="3216240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0" presetClass="path" presetSubtype="0" repeatCount="2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5087E-6 L -0.04166 -0.355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5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0.0111 L -0.26667 -0.3606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-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7" grpId="0" animBg="1"/>
      <p:bldP spid="64538" grpId="0" animBg="1"/>
      <p:bldP spid="6453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1" name="Oval 15"/>
          <p:cNvSpPr>
            <a:spLocks noChangeArrowheads="1"/>
          </p:cNvSpPr>
          <p:nvPr/>
        </p:nvSpPr>
        <p:spPr bwMode="auto">
          <a:xfrm>
            <a:off x="2057400" y="381000"/>
            <a:ext cx="4953000" cy="11430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solidFill>
                  <a:srgbClr val="3333CC"/>
                </a:solidFill>
              </a:rPr>
              <a:t>Trò chơi: </a:t>
            </a:r>
            <a:r>
              <a:rPr lang="en-US" sz="2800" b="1">
                <a:solidFill>
                  <a:srgbClr val="FF3300"/>
                </a:solidFill>
              </a:rPr>
              <a:t>Thi Đoán Nhanh</a:t>
            </a:r>
            <a:endParaRPr lang="en-US" sz="1800">
              <a:latin typeface="Arial" charset="0"/>
            </a:endParaRPr>
          </a:p>
        </p:txBody>
      </p:sp>
      <p:pic>
        <p:nvPicPr>
          <p:cNvPr id="65552" name="Picture 16" descr="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352800"/>
            <a:ext cx="2273300" cy="2971800"/>
          </a:xfrm>
          <a:prstGeom prst="rect">
            <a:avLst/>
          </a:prstGeom>
          <a:noFill/>
        </p:spPr>
      </p:pic>
      <p:pic>
        <p:nvPicPr>
          <p:cNvPr id="65553" name="Picture 17" descr="Mouse-02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657600"/>
            <a:ext cx="2481263" cy="2895600"/>
          </a:xfrm>
          <a:prstGeom prst="rect">
            <a:avLst/>
          </a:prstGeom>
          <a:noFill/>
        </p:spPr>
      </p:pic>
      <p:grpSp>
        <p:nvGrpSpPr>
          <p:cNvPr id="65554" name="Group 18"/>
          <p:cNvGrpSpPr>
            <a:grpSpLocks/>
          </p:cNvGrpSpPr>
          <p:nvPr/>
        </p:nvGrpSpPr>
        <p:grpSpPr bwMode="auto">
          <a:xfrm>
            <a:off x="3810000" y="2362200"/>
            <a:ext cx="3657600" cy="1295400"/>
            <a:chOff x="2160" y="1200"/>
            <a:chExt cx="2352" cy="816"/>
          </a:xfrm>
        </p:grpSpPr>
        <p:sp>
          <p:nvSpPr>
            <p:cNvPr id="65555" name="AutoShape 19"/>
            <p:cNvSpPr>
              <a:spLocks noChangeArrowheads="1"/>
            </p:cNvSpPr>
            <p:nvPr/>
          </p:nvSpPr>
          <p:spPr bwMode="auto">
            <a:xfrm>
              <a:off x="2160" y="1200"/>
              <a:ext cx="2352" cy="816"/>
            </a:xfrm>
            <a:prstGeom prst="cloudCallout">
              <a:avLst>
                <a:gd name="adj1" fmla="val -59056"/>
                <a:gd name="adj2" fmla="val 12414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 eaLnBrk="1" hangingPunct="1"/>
              <a:endParaRPr lang="en-US" sz="1800">
                <a:latin typeface="Arial" charset="0"/>
              </a:endParaRPr>
            </a:p>
          </p:txBody>
        </p:sp>
        <p:sp>
          <p:nvSpPr>
            <p:cNvPr id="65556" name="Text Box 20"/>
            <p:cNvSpPr txBox="1">
              <a:spLocks noChangeArrowheads="1"/>
            </p:cNvSpPr>
            <p:nvPr/>
          </p:nvSpPr>
          <p:spPr bwMode="auto">
            <a:xfrm>
              <a:off x="2448" y="1440"/>
              <a:ext cx="192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/>
                <a:t>0 + d = d + . . .= ....</a:t>
              </a:r>
              <a:r>
                <a:rPr lang="en-US" sz="2800">
                  <a:solidFill>
                    <a:srgbClr val="A50021"/>
                  </a:solidFill>
                </a:rPr>
                <a:t> </a:t>
              </a:r>
            </a:p>
          </p:txBody>
        </p:sp>
      </p:grpSp>
      <p:grpSp>
        <p:nvGrpSpPr>
          <p:cNvPr id="65557" name="Group 21"/>
          <p:cNvGrpSpPr>
            <a:grpSpLocks/>
          </p:cNvGrpSpPr>
          <p:nvPr/>
        </p:nvGrpSpPr>
        <p:grpSpPr bwMode="auto">
          <a:xfrm>
            <a:off x="6705600" y="4800600"/>
            <a:ext cx="1828800" cy="1255713"/>
            <a:chOff x="3744" y="2640"/>
            <a:chExt cx="1056" cy="912"/>
          </a:xfrm>
        </p:grpSpPr>
        <p:sp>
          <p:nvSpPr>
            <p:cNvPr id="65558" name="AutoShape 22"/>
            <p:cNvSpPr>
              <a:spLocks noChangeArrowheads="1"/>
            </p:cNvSpPr>
            <p:nvPr/>
          </p:nvSpPr>
          <p:spPr bwMode="auto">
            <a:xfrm>
              <a:off x="3744" y="2640"/>
              <a:ext cx="1056" cy="912"/>
            </a:xfrm>
            <a:prstGeom prst="irregularSeal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5559" name="Text Box 23"/>
            <p:cNvSpPr txBox="1">
              <a:spLocks noChangeArrowheads="1"/>
            </p:cNvSpPr>
            <p:nvPr/>
          </p:nvSpPr>
          <p:spPr bwMode="auto">
            <a:xfrm>
              <a:off x="3840" y="2929"/>
              <a:ext cx="768" cy="3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>
                  <a:solidFill>
                    <a:srgbClr val="D60093"/>
                  </a:solidFill>
                </a:rPr>
                <a:t>   0 </a:t>
              </a:r>
              <a:r>
                <a:rPr lang="en-US" sz="2800"/>
                <a:t>   </a:t>
              </a:r>
              <a:r>
                <a:rPr lang="en-US" sz="2800">
                  <a:solidFill>
                    <a:srgbClr val="D60093"/>
                  </a:solidFill>
                </a:rPr>
                <a:t>d</a:t>
              </a:r>
            </a:p>
          </p:txBody>
        </p:sp>
      </p:grpSp>
      <p:pic>
        <p:nvPicPr>
          <p:cNvPr id="65563" name="Picture 27" descr="67202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304800"/>
            <a:ext cx="1219200" cy="1219200"/>
          </a:xfrm>
          <a:prstGeom prst="rect">
            <a:avLst/>
          </a:prstGeom>
          <a:noFill/>
        </p:spPr>
      </p:pic>
      <p:graphicFrame>
        <p:nvGraphicFramePr>
          <p:cNvPr id="65566" name="Object 30"/>
          <p:cNvGraphicFramePr>
            <a:graphicFrameLocks noChangeAspect="1"/>
          </p:cNvGraphicFramePr>
          <p:nvPr>
            <p:ph/>
          </p:nvPr>
        </p:nvGraphicFramePr>
        <p:xfrm>
          <a:off x="7086600" y="0"/>
          <a:ext cx="1676400" cy="3216275"/>
        </p:xfrm>
        <a:graphic>
          <a:graphicData uri="http://schemas.openxmlformats.org/presentationml/2006/ole">
            <p:oleObj spid="_x0000_s65566" name="Clip" r:id="rId6" imgW="1676160" imgH="3216240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2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6 -0.00046 L -0.10833 -0.3555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1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6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9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0859"/>
  <p:tag name="VIOLETTITLE" val="Tính chất giao hoán của phép cộng"/>
  <p:tag name="VIOLETLESSON" val="22"/>
  <p:tag name="VIOLETCATID" val="8049779"/>
  <p:tag name="VIOLETSUBJECT" val="Toán học 4"/>
  <p:tag name="VIOLETAUTHORID" val="6684365"/>
  <p:tag name="VIOLETAUTHORNAME" val="Nguyễn Thành Giang"/>
  <p:tag name="VIOLETAUTHORAVATAR" val="no_avatar.jpg"/>
  <p:tag name="VIOLETAUTHORADDRESS" val="TH Đại Lãnh 1 - Khánh Hòa"/>
  <p:tag name="VIOLETAUTHORHOMEPAGE" val="http://violet.vn/ntgiang1973dlanh1"/>
  <p:tag name="VIOLETDATE" val="2015-03-02 15:36:35"/>
  <p:tag name="VIOLETHIT" val="417"/>
  <p:tag name="VIOLETLIKE" val="0"/>
  <p:tag name="MMPROD_NEXTUNIQUEID" val="10013"/>
  <p:tag name="MMPROD_UIDATA" val="&lt;database version=&quot;7.0&quot;&gt;&lt;object type=&quot;1&quot; unique_id=&quot;10001&quot;&gt;&lt;object type=&quot;8&quot; unique_id=&quot;10991&quot;&gt;&lt;/object&gt;&lt;object type=&quot;2&quot; unique_id=&quot;10992&quot;&gt;&lt;object type=&quot;3&quot; unique_id=&quot;10993&quot;&gt;&lt;property id=&quot;20148&quot; value=&quot;5&quot;/&gt;&lt;property id=&quot;20300&quot; value=&quot;Slide 1&quot;/&gt;&lt;property id=&quot;20307&quot; value=&quot;340&quot;/&gt;&lt;/object&gt;&lt;object type=&quot;3&quot; unique_id=&quot;10994&quot;&gt;&lt;property id=&quot;20148&quot; value=&quot;5&quot;/&gt;&lt;property id=&quot;20300&quot; value=&quot;Slide 2&quot;/&gt;&lt;property id=&quot;20307&quot; value=&quot;292&quot;/&gt;&lt;/object&gt;&lt;object type=&quot;3&quot; unique_id=&quot;10995&quot;&gt;&lt;property id=&quot;20148&quot; value=&quot;5&quot;/&gt;&lt;property id=&quot;20300&quot; value=&quot;Slide 3&quot;/&gt;&lt;property id=&quot;20307&quot; value=&quot;331&quot;/&gt;&lt;/object&gt;&lt;object type=&quot;3&quot; unique_id=&quot;10996&quot;&gt;&lt;property id=&quot;20148&quot; value=&quot;5&quot;/&gt;&lt;property id=&quot;20300&quot; value=&quot;Slide 4&quot;/&gt;&lt;property id=&quot;20307&quot; value=&quot;325&quot;/&gt;&lt;/object&gt;&lt;object type=&quot;3&quot; unique_id=&quot;10997&quot;&gt;&lt;property id=&quot;20148&quot; value=&quot;5&quot;/&gt;&lt;property id=&quot;20300&quot; value=&quot;Slide 5&quot;/&gt;&lt;property id=&quot;20307&quot; value=&quot;326&quot;/&gt;&lt;/object&gt;&lt;object type=&quot;3&quot; unique_id=&quot;10998&quot;&gt;&lt;property id=&quot;20148&quot; value=&quot;5&quot;/&gt;&lt;property id=&quot;20300&quot; value=&quot;Slide 6&quot;/&gt;&lt;property id=&quot;20307&quot; value=&quot;327&quot;/&gt;&lt;/object&gt;&lt;object type=&quot;3&quot; unique_id=&quot;10999&quot;&gt;&lt;property id=&quot;20148&quot; value=&quot;5&quot;/&gt;&lt;property id=&quot;20300&quot; value=&quot;Slide 7&quot;/&gt;&lt;property id=&quot;20307&quot; value=&quot;341&quot;/&gt;&lt;/object&gt;&lt;object type=&quot;3&quot; unique_id=&quot;11000&quot;&gt;&lt;property id=&quot;20148&quot; value=&quot;5&quot;/&gt;&lt;property id=&quot;20300&quot; value=&quot;Slide 8&quot;/&gt;&lt;property id=&quot;20307&quot; value=&quot;334&quot;/&gt;&lt;/object&gt;&lt;object type=&quot;3&quot; unique_id=&quot;11001&quot;&gt;&lt;property id=&quot;20148&quot; value=&quot;5&quot;/&gt;&lt;property id=&quot;20300&quot; value=&quot;Slide 9&quot;/&gt;&lt;property id=&quot;20307&quot; value=&quot;335&quot;/&gt;&lt;/object&gt;&lt;object type=&quot;3&quot; unique_id=&quot;11002&quot;&gt;&lt;property id=&quot;20148&quot; value=&quot;5&quot;/&gt;&lt;property id=&quot;20300&quot; value=&quot;Slide 10&quot;/&gt;&lt;property id=&quot;20307&quot; value=&quot;339&quot;/&gt;&lt;/object&gt;&lt;object type=&quot;3&quot; unique_id=&quot;11003&quot;&gt;&lt;property id=&quot;20148&quot; value=&quot;5&quot;/&gt;&lt;property id=&quot;20300&quot; value=&quot;Slide 11&quot;/&gt;&lt;property id=&quot;20307&quot; value=&quot;328&quot;/&gt;&lt;/object&gt;&lt;object type=&quot;3&quot; unique_id=&quot;11004&quot;&gt;&lt;property id=&quot;20148&quot; value=&quot;5&quot;/&gt;&lt;property id=&quot;20300&quot; value=&quot;Slide 12&quot;/&gt;&lt;property id=&quot;20307&quot; value=&quot;33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1465</TotalTime>
  <Words>549</Words>
  <Application>Microsoft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VNI-Times</vt:lpstr>
      <vt:lpstr>Arial</vt:lpstr>
      <vt:lpstr>Calibri</vt:lpstr>
      <vt:lpstr>Times New Roman</vt:lpstr>
      <vt:lpstr>.VnAvant</vt:lpstr>
      <vt:lpstr>.VnTimeH</vt:lpstr>
      <vt:lpstr>.VnTime</vt:lpstr>
      <vt:lpstr>Flow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Nguyễn Cao Trí</dc:title>
  <dc:creator>Nguyễn Thanh Hà</dc:creator>
  <cp:lastModifiedBy>AutoBVT</cp:lastModifiedBy>
  <cp:revision>132</cp:revision>
  <cp:lastPrinted>1601-01-01T00:00:00Z</cp:lastPrinted>
  <dcterms:created xsi:type="dcterms:W3CDTF">1601-01-01T00:00:00Z</dcterms:created>
  <dcterms:modified xsi:type="dcterms:W3CDTF">2016-01-19T06:21:58Z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